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01/07/2013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01/07/2013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01/07/2013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01/07/2013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01/07/2013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01/07/2013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01/07/2013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01/07/2013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01/07/2013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01/07/2013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C23-CE51-483C-8769-C3DBB97979CB}" type="datetimeFigureOut">
              <a:rPr lang="fr-FR" smtClean="0"/>
              <a:pPr/>
              <a:t>01/07/2013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EBC23-CE51-483C-8769-C3DBB97979CB}" type="datetimeFigureOut">
              <a:rPr lang="fr-FR" smtClean="0"/>
              <a:pPr/>
              <a:t>01/07/2013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C0853-1700-4211-8820-F706929EC0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bases de l’algorithmique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Noyau impératif</a:t>
            </a:r>
          </a:p>
          <a:p>
            <a:r>
              <a:rPr lang="fr-FR" dirty="0" smtClean="0"/>
              <a:t>Types de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fr-FR" sz="3200" dirty="0" smtClean="0"/>
              <a:t>Un algorithme est une </a:t>
            </a:r>
            <a:r>
              <a:rPr lang="fr-FR" sz="3200" u="sng" dirty="0" smtClean="0"/>
              <a:t>séquence</a:t>
            </a:r>
            <a:r>
              <a:rPr lang="fr-FR" sz="3200" dirty="0" smtClean="0"/>
              <a:t> d’instructions devant être exécutée de manière </a:t>
            </a:r>
            <a:r>
              <a:rPr lang="fr-FR" sz="3200" u="sng" dirty="0" smtClean="0"/>
              <a:t>scrupuleuse</a:t>
            </a:r>
            <a:r>
              <a:rPr lang="fr-FR" sz="3200" dirty="0" smtClean="0"/>
              <a:t> mais </a:t>
            </a:r>
            <a:r>
              <a:rPr lang="fr-FR" sz="3200" u="sng" dirty="0" smtClean="0"/>
              <a:t>non intelligente</a:t>
            </a:r>
            <a:r>
              <a:rPr lang="fr-FR" sz="3200" dirty="0" smtClean="0"/>
              <a:t>.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3143248"/>
            <a:ext cx="8229600" cy="3286148"/>
          </a:xfrm>
        </p:spPr>
        <p:txBody>
          <a:bodyPr>
            <a:normAutofit/>
          </a:bodyPr>
          <a:lstStyle/>
          <a:p>
            <a:r>
              <a:rPr lang="fr-FR" u="sng" dirty="0" smtClean="0"/>
              <a:t>Séquence:</a:t>
            </a:r>
            <a:r>
              <a:rPr lang="fr-FR" dirty="0" smtClean="0"/>
              <a:t> les instructions seront exécutées dans l’ordre</a:t>
            </a:r>
          </a:p>
          <a:p>
            <a:r>
              <a:rPr lang="fr-FR" u="sng" dirty="0" smtClean="0"/>
              <a:t>Scrupuleuse:</a:t>
            </a:r>
            <a:r>
              <a:rPr lang="fr-FR" dirty="0" smtClean="0"/>
              <a:t> les instructions doivent être non ambigües</a:t>
            </a:r>
          </a:p>
          <a:p>
            <a:r>
              <a:rPr lang="fr-FR" u="sng" dirty="0" smtClean="0"/>
              <a:t>Non intelligente: </a:t>
            </a:r>
            <a:r>
              <a:rPr lang="fr-FR" dirty="0" smtClean="0"/>
              <a:t>l’exécutant n’est pas censé comprendre pourquoi, ni prendre d’initiatives.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00034" y="2285992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Exemples: recette de cuisine, notice de montage…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L’</a:t>
            </a:r>
            <a:r>
              <a:rPr lang="fr-FR" sz="3200" dirty="0"/>
              <a:t>e</a:t>
            </a:r>
            <a:r>
              <a:rPr lang="fr-FR" sz="3200" dirty="0" smtClean="0"/>
              <a:t>xécutant scrupuleux et non intelligent: c’est l’ordinateur!</a:t>
            </a:r>
            <a:br>
              <a:rPr lang="fr-FR" sz="3200" dirty="0" smtClean="0"/>
            </a:br>
            <a:r>
              <a:rPr lang="fr-FR" sz="3200" dirty="0" smtClean="0"/>
              <a:t>Il est capable d’exécuter sans jamais se tromper les instructions que vous lui donnerez…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357430"/>
            <a:ext cx="8572560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Il vous faudra beaucoup d’intelligence et d’entrainement pour:</a:t>
            </a:r>
          </a:p>
          <a:p>
            <a:r>
              <a:rPr lang="fr-FR" sz="2800" dirty="0" smtClean="0"/>
              <a:t>Décomposer une tache complexe en une suite d’instructions à suivre pour arriver à coup sur au résultat souhaité: c’est l’</a:t>
            </a:r>
            <a:r>
              <a:rPr lang="fr-FR" sz="2800" b="1" dirty="0" smtClean="0"/>
              <a:t>algorithmique.</a:t>
            </a:r>
          </a:p>
          <a:p>
            <a:r>
              <a:rPr lang="fr-FR" sz="2800" dirty="0" smtClean="0"/>
              <a:t>Traduire cet algorithme en langage compréhensible par l’ordinateur (un </a:t>
            </a:r>
            <a:r>
              <a:rPr lang="fr-FR" sz="2800" b="1" dirty="0" smtClean="0"/>
              <a:t>langage de programmation</a:t>
            </a:r>
            <a:r>
              <a:rPr lang="fr-FR" sz="2800" dirty="0" smtClean="0"/>
              <a:t>).</a:t>
            </a:r>
          </a:p>
          <a:p>
            <a:pPr>
              <a:buNone/>
            </a:pPr>
            <a:r>
              <a:rPr lang="fr-FR" sz="2800" dirty="0" smtClean="0"/>
              <a:t>Les deux sont liés!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 choix d’un langage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Quelle est la meilleure langue?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Il existe des milliers de langages informatiques!</a:t>
            </a:r>
          </a:p>
          <a:p>
            <a:pPr>
              <a:buNone/>
            </a:pPr>
            <a:r>
              <a:rPr lang="fr-FR" sz="2800" dirty="0" smtClean="0"/>
              <a:t>Exemples: java, </a:t>
            </a:r>
            <a:r>
              <a:rPr lang="fr-FR" sz="2800" dirty="0" err="1" smtClean="0"/>
              <a:t>pHp</a:t>
            </a:r>
            <a:r>
              <a:rPr lang="fr-FR" sz="2800" dirty="0" smtClean="0"/>
              <a:t>, html, C, C++, C#, </a:t>
            </a:r>
            <a:r>
              <a:rPr lang="fr-FR" sz="2800" dirty="0" err="1" smtClean="0"/>
              <a:t>Caml</a:t>
            </a:r>
            <a:r>
              <a:rPr lang="fr-FR" sz="2800" dirty="0" smtClean="0"/>
              <a:t>, Pascal…</a:t>
            </a:r>
          </a:p>
          <a:p>
            <a:pPr>
              <a:buNone/>
            </a:pPr>
            <a:endParaRPr lang="fr-FR" sz="2800" dirty="0"/>
          </a:p>
          <a:p>
            <a:pPr>
              <a:buNone/>
            </a:pPr>
            <a:r>
              <a:rPr lang="fr-FR" sz="2800" dirty="0" smtClean="0"/>
              <a:t>Langage compilé vs langage interprété</a:t>
            </a:r>
            <a:endParaRPr lang="fr-FR" sz="2800" dirty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Différents et pourtant…</a:t>
            </a:r>
          </a:p>
          <a:p>
            <a:pPr algn="ctr">
              <a:buNone/>
            </a:pPr>
            <a:r>
              <a:rPr lang="fr-FR" sz="2800" dirty="0" smtClean="0"/>
              <a:t>And the winner </a:t>
            </a:r>
            <a:r>
              <a:rPr lang="fr-FR" sz="2800" dirty="0" err="1" smtClean="0"/>
              <a:t>is</a:t>
            </a:r>
            <a:r>
              <a:rPr lang="fr-FR" sz="2800" dirty="0" smtClean="0"/>
              <a:t>: Python 3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 noyau impératif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214554"/>
            <a:ext cx="8572560" cy="3143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Les cinq constructions de </a:t>
            </a:r>
            <a:r>
              <a:rPr lang="fr-FR" sz="2800" dirty="0" smtClean="0"/>
              <a:t>base:</a:t>
            </a:r>
            <a:endParaRPr lang="fr-FR" sz="2800" dirty="0" smtClean="0"/>
          </a:p>
          <a:p>
            <a:r>
              <a:rPr lang="fr-FR" sz="2800" dirty="0" smtClean="0"/>
              <a:t>Affectation</a:t>
            </a:r>
          </a:p>
          <a:p>
            <a:r>
              <a:rPr lang="fr-FR" sz="2800" dirty="0" smtClean="0"/>
              <a:t>Déclaration de variable</a:t>
            </a:r>
          </a:p>
          <a:p>
            <a:r>
              <a:rPr lang="fr-FR" sz="2800" dirty="0" smtClean="0"/>
              <a:t>Séquence</a:t>
            </a:r>
          </a:p>
          <a:p>
            <a:r>
              <a:rPr lang="fr-FR" sz="2800" dirty="0" smtClean="0"/>
              <a:t>Test</a:t>
            </a:r>
          </a:p>
          <a:p>
            <a:r>
              <a:rPr lang="fr-FR" sz="2800" dirty="0" smtClean="0"/>
              <a:t>Boucle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L’affectation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16430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800" dirty="0" smtClean="0"/>
              <a:t>Exemple: </a:t>
            </a:r>
            <a:r>
              <a:rPr lang="fr-FR" sz="2800" i="1" dirty="0" smtClean="0"/>
              <a:t>x=3</a:t>
            </a:r>
          </a:p>
          <a:p>
            <a:pPr>
              <a:buNone/>
            </a:pPr>
            <a:r>
              <a:rPr lang="fr-FR" sz="2800" dirty="0" smtClean="0"/>
              <a:t>Cette instruction signifie: met la valeur 3 dans la case mémoire appelée x. On dit qu’on affecte 3 à la variable x.</a:t>
            </a:r>
          </a:p>
          <a:p>
            <a:pPr>
              <a:buNone/>
            </a:pPr>
            <a:r>
              <a:rPr lang="fr-FR" sz="2800" dirty="0" smtClean="0"/>
              <a:t>En algorithmique, on préfère le noter </a:t>
            </a:r>
            <a:r>
              <a:rPr lang="fr-FR" sz="2800" i="1" dirty="0" smtClean="0"/>
              <a:t>x </a:t>
            </a:r>
            <a:r>
              <a:rPr lang="fr-FR" sz="2800" i="1" dirty="0" smtClean="0">
                <a:sym typeface="Wingdings" pitchFamily="2" charset="2"/>
              </a:rPr>
              <a:t> 3</a:t>
            </a:r>
          </a:p>
          <a:p>
            <a:pPr>
              <a:buNone/>
            </a:pPr>
            <a:endParaRPr lang="fr-F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571744"/>
            <a:ext cx="237172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285720" y="4786322"/>
            <a:ext cx="8715436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Syntaxe: 	Nom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variable = expression (valeur, calcul, 					autre nom de variable)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85720" y="5786454"/>
            <a:ext cx="8715436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faut donc avoir déjà une case mémoire appelée x…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La déclaration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16430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Avant de pouvoir affecter une variable x, il faut la déclarer c’est-à-dire associer le nom x à une case de la mémoire de l’ordinateur!</a:t>
            </a:r>
            <a:endParaRPr lang="fr-FR" sz="2800" i="1" dirty="0" smtClean="0">
              <a:sym typeface="Wingdings" pitchFamily="2" charset="2"/>
            </a:endParaRPr>
          </a:p>
          <a:p>
            <a:pPr>
              <a:buNone/>
            </a:pPr>
            <a:endParaRPr lang="fr-FR" sz="28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85720" y="4286256"/>
            <a:ext cx="8715436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faut anticiper la taille de la case donc préciser le type de variable!	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85720" y="5357826"/>
            <a:ext cx="8715436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Syntaxe : 	type	 nom de variable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143116"/>
            <a:ext cx="23145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principaux types de variables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Types simples:</a:t>
            </a:r>
          </a:p>
          <a:p>
            <a:r>
              <a:rPr lang="fr-FR" sz="2800" dirty="0" err="1" smtClean="0">
                <a:sym typeface="Wingdings" pitchFamily="2" charset="2"/>
              </a:rPr>
              <a:t>int</a:t>
            </a:r>
            <a:r>
              <a:rPr lang="fr-FR" sz="2800" dirty="0" smtClean="0">
                <a:sym typeface="Wingdings" pitchFamily="2" charset="2"/>
              </a:rPr>
              <a:t> (</a:t>
            </a:r>
            <a:r>
              <a:rPr lang="fr-FR" sz="2800" dirty="0" err="1" smtClean="0">
                <a:sym typeface="Wingdings" pitchFamily="2" charset="2"/>
              </a:rPr>
              <a:t>integer</a:t>
            </a:r>
            <a:r>
              <a:rPr lang="fr-FR" sz="2800" dirty="0" smtClean="0">
                <a:sym typeface="Wingdings" pitchFamily="2" charset="2"/>
              </a:rPr>
              <a:t>): entiers</a:t>
            </a:r>
          </a:p>
          <a:p>
            <a:r>
              <a:rPr lang="fr-FR" sz="2800" dirty="0" err="1" smtClean="0">
                <a:sym typeface="Wingdings" pitchFamily="2" charset="2"/>
              </a:rPr>
              <a:t>float</a:t>
            </a:r>
            <a:r>
              <a:rPr lang="fr-FR" sz="2800" dirty="0" smtClean="0">
                <a:sym typeface="Wingdings" pitchFamily="2" charset="2"/>
              </a:rPr>
              <a:t>: « réels » ou « décimaux »</a:t>
            </a:r>
          </a:p>
          <a:p>
            <a:r>
              <a:rPr lang="fr-FR" sz="2800" dirty="0" smtClean="0">
                <a:sym typeface="Wingdings" pitchFamily="2" charset="2"/>
              </a:rPr>
              <a:t>char: Caractère, « lettre » simple</a:t>
            </a:r>
          </a:p>
          <a:p>
            <a:r>
              <a:rPr lang="fr-FR" sz="2800" dirty="0" err="1" smtClean="0">
                <a:sym typeface="Wingdings" pitchFamily="2" charset="2"/>
              </a:rPr>
              <a:t>boolean</a:t>
            </a:r>
            <a:r>
              <a:rPr lang="fr-FR" sz="2800" dirty="0" smtClean="0">
                <a:sym typeface="Wingdings" pitchFamily="2" charset="2"/>
              </a:rPr>
              <a:t>: variable qui ne peut prendre que deux valeurs: </a:t>
            </a:r>
            <a:r>
              <a:rPr lang="fr-FR" sz="2800" dirty="0" err="1" smtClean="0">
                <a:sym typeface="Wingdings" pitchFamily="2" charset="2"/>
              </a:rPr>
              <a:t>true</a:t>
            </a:r>
            <a:r>
              <a:rPr lang="fr-FR" sz="2800" dirty="0" smtClean="0">
                <a:sym typeface="Wingdings" pitchFamily="2" charset="2"/>
              </a:rPr>
              <a:t> ou false</a:t>
            </a:r>
          </a:p>
          <a:p>
            <a:pPr>
              <a:buNone/>
            </a:pPr>
            <a:endParaRPr lang="fr-FR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Types composites:</a:t>
            </a:r>
          </a:p>
          <a:p>
            <a:r>
              <a:rPr lang="fr-FR" sz="2800" dirty="0" smtClean="0">
                <a:sym typeface="Wingdings" pitchFamily="2" charset="2"/>
              </a:rPr>
              <a:t>string: chaines de caractères </a:t>
            </a:r>
          </a:p>
          <a:p>
            <a:r>
              <a:rPr lang="fr-FR" sz="2800" dirty="0" smtClean="0">
                <a:sym typeface="Wingdings" pitchFamily="2" charset="2"/>
              </a:rPr>
              <a:t>Tableaux, listes, vecteurs…</a:t>
            </a:r>
          </a:p>
          <a:p>
            <a:pPr>
              <a:buNone/>
            </a:pPr>
            <a:endParaRPr lang="fr-FR" sz="2800" dirty="0" smtClean="0">
              <a:sym typeface="Wingdings" pitchFamily="2" charset="2"/>
            </a:endParaRPr>
          </a:p>
          <a:p>
            <a:pPr>
              <a:buNone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langages « à typage faible »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71612"/>
            <a:ext cx="8715436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Dans certains langages (Python, </a:t>
            </a:r>
            <a:r>
              <a:rPr lang="fr-FR" sz="2800" dirty="0" err="1" smtClean="0"/>
              <a:t>Php</a:t>
            </a:r>
            <a:r>
              <a:rPr lang="fr-FR" sz="2800" dirty="0" smtClean="0"/>
              <a:t>…), la déclaration des variables est implicite.</a:t>
            </a:r>
          </a:p>
          <a:p>
            <a:pPr>
              <a:buNone/>
            </a:pPr>
            <a:endParaRPr lang="fr-FR" sz="2800" dirty="0"/>
          </a:p>
          <a:p>
            <a:pPr>
              <a:buNone/>
            </a:pPr>
            <a:r>
              <a:rPr lang="fr-FR" sz="2800" dirty="0" smtClean="0"/>
              <a:t>En java:			En Python:</a:t>
            </a:r>
          </a:p>
          <a:p>
            <a:pPr>
              <a:buNone/>
            </a:pPr>
            <a:r>
              <a:rPr lang="fr-FR" sz="2800" dirty="0" err="1" smtClean="0"/>
              <a:t>int</a:t>
            </a:r>
            <a:r>
              <a:rPr lang="fr-FR" sz="2800" dirty="0" smtClean="0"/>
              <a:t> x; 	</a:t>
            </a:r>
            <a:r>
              <a:rPr lang="fr-FR" sz="2800" i="1" dirty="0" smtClean="0"/>
              <a:t>déclaration</a:t>
            </a:r>
            <a:r>
              <a:rPr lang="fr-FR" sz="2800" dirty="0" smtClean="0"/>
              <a:t>		x=3  </a:t>
            </a:r>
            <a:r>
              <a:rPr lang="fr-FR" sz="2800" i="1" dirty="0" smtClean="0"/>
              <a:t>déclaration et affectation</a:t>
            </a:r>
          </a:p>
          <a:p>
            <a:pPr>
              <a:buNone/>
            </a:pPr>
            <a:r>
              <a:rPr lang="fr-FR" sz="2800" dirty="0" smtClean="0"/>
              <a:t>x=3; 	</a:t>
            </a:r>
            <a:r>
              <a:rPr lang="fr-FR" sz="2800" i="1" dirty="0" smtClean="0"/>
              <a:t>affectation</a:t>
            </a:r>
          </a:p>
          <a:p>
            <a:pPr>
              <a:buNone/>
            </a:pPr>
            <a:r>
              <a:rPr lang="fr-FR" sz="2800" dirty="0" smtClean="0"/>
              <a:t>		ou</a:t>
            </a:r>
          </a:p>
          <a:p>
            <a:pPr>
              <a:buNone/>
            </a:pPr>
            <a:r>
              <a:rPr lang="fr-FR" sz="2800" dirty="0" err="1" smtClean="0"/>
              <a:t>int</a:t>
            </a:r>
            <a:r>
              <a:rPr lang="fr-FR" sz="2800" dirty="0" smtClean="0"/>
              <a:t> x=3;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326</Words>
  <Application>Microsoft Office PowerPoint</Application>
  <PresentationFormat>Affichage à l'écran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Les bases de l’algorithmique</vt:lpstr>
      <vt:lpstr>Un algorithme est une séquence d’instructions devant être exécutée de manière scrupuleuse mais non intelligente. </vt:lpstr>
      <vt:lpstr>L’exécutant scrupuleux et non intelligent: c’est l’ordinateur! Il est capable d’exécuter sans jamais se tromper les instructions que vous lui donnerez…</vt:lpstr>
      <vt:lpstr>Le choix d’un langage</vt:lpstr>
      <vt:lpstr>Le noyau impératif</vt:lpstr>
      <vt:lpstr>L’affectation</vt:lpstr>
      <vt:lpstr>La déclaration</vt:lpstr>
      <vt:lpstr>Les principaux types de variables</vt:lpstr>
      <vt:lpstr>Les langages « à typage faible »</vt:lpstr>
    </vt:vector>
  </TitlesOfParts>
  <Company>AtooMedia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bases de l’algorithmique</dc:title>
  <dc:creator>Ange</dc:creator>
  <cp:lastModifiedBy>Ange</cp:lastModifiedBy>
  <cp:revision>22</cp:revision>
  <dcterms:created xsi:type="dcterms:W3CDTF">2012-09-04T14:58:42Z</dcterms:created>
  <dcterms:modified xsi:type="dcterms:W3CDTF">2013-07-01T07:57:56Z</dcterms:modified>
</cp:coreProperties>
</file>